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4"/>
    <p:sldMasterId id="2147483764" r:id="rId5"/>
    <p:sldMasterId id="2147483787" r:id="rId6"/>
    <p:sldMasterId id="2147483810" r:id="rId7"/>
  </p:sldMasterIdLst>
  <p:notesMasterIdLst>
    <p:notesMasterId r:id="rId19"/>
  </p:notesMasterIdLst>
  <p:handoutMasterIdLst>
    <p:handoutMasterId r:id="rId20"/>
  </p:handoutMasterIdLst>
  <p:sldIdLst>
    <p:sldId id="275" r:id="rId8"/>
    <p:sldId id="264" r:id="rId9"/>
    <p:sldId id="265" r:id="rId10"/>
    <p:sldId id="266" r:id="rId11"/>
    <p:sldId id="267" r:id="rId12"/>
    <p:sldId id="268" r:id="rId13"/>
    <p:sldId id="269" r:id="rId14"/>
    <p:sldId id="273" r:id="rId15"/>
    <p:sldId id="274" r:id="rId16"/>
    <p:sldId id="270"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10" autoAdjust="0"/>
  </p:normalViewPr>
  <p:slideViewPr>
    <p:cSldViewPr>
      <p:cViewPr varScale="1">
        <p:scale>
          <a:sx n="84" d="100"/>
          <a:sy n="84" d="100"/>
        </p:scale>
        <p:origin x="1435" y="101"/>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p:scale>
          <a:sx n="50" d="100"/>
          <a:sy n="50" d="100"/>
        </p:scale>
        <p:origin x="-2958" y="-26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3/26/2018</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dirty="0"/>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43094" y="561946"/>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814500" y="4233888"/>
            <a:ext cx="4500594"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JPA with Hibernate 3.0</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3717032" y="8542154"/>
            <a:ext cx="2762530" cy="278318"/>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504936" y="414308"/>
            <a:ext cx="0" cy="8001000"/>
          </a:xfrm>
          <a:prstGeom prst="line">
            <a:avLst/>
          </a:prstGeom>
          <a:noFill/>
          <a:ln w="9525">
            <a:solidFill>
              <a:schemeClr val="tx1"/>
            </a:solidFill>
            <a:round/>
            <a:headEnd/>
            <a:tailEnd/>
          </a:ln>
          <a:effectLst/>
        </p:spPr>
        <p:txBody>
          <a:bodyPr/>
          <a:lstStyle/>
          <a:p>
            <a:endParaRPr lang="en-US" dirty="0"/>
          </a:p>
        </p:txBody>
      </p:sp>
      <p:sp>
        <p:nvSpPr>
          <p:cNvPr id="11" name="Text Box 9"/>
          <p:cNvSpPr txBox="1">
            <a:spLocks noChangeArrowheads="1"/>
          </p:cNvSpPr>
          <p:nvPr/>
        </p:nvSpPr>
        <p:spPr bwMode="auto">
          <a:xfrm>
            <a:off x="0" y="642910"/>
            <a:ext cx="1504936" cy="276999"/>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1350" y="720725"/>
            <a:ext cx="4800600" cy="3600450"/>
          </a:xfrm>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979342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809750" y="566738"/>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33969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809750" y="566738"/>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34747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844675" y="566738"/>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879756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762125" y="52387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62176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762125" y="46672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14477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704975" y="46672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44960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724025" y="56197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61863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793875" y="539750"/>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33195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844675" y="48577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180815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844675" y="485775"/>
            <a:ext cx="4572000" cy="3429000"/>
          </a:xfrm>
        </p:spPr>
      </p:sp>
      <p:sp>
        <p:nvSpPr>
          <p:cNvPr id="7" name="Notes Placeholder 6"/>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505790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NULL"/><Relationship Id="rId4"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5.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8.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2.bin"/><Relationship Id="rId4"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4.xml"/><Relationship Id="rId1" Type="http://schemas.openxmlformats.org/officeDocument/2006/relationships/tags" Target="../tags/tag1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4.xml"/><Relationship Id="rId1" Type="http://schemas.openxmlformats.org/officeDocument/2006/relationships/tags" Target="../tags/tag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NULL"/><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xml"/><Relationship Id="rId1" Type="http://schemas.openxmlformats.org/officeDocument/2006/relationships/tags" Target="../tags/tag1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slideMaster" Target="../slideMasters/slideMaster4.xml"/><Relationship Id="rId1" Type="http://schemas.openxmlformats.org/officeDocument/2006/relationships/tags" Target="../tags/tag1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4.xml"/><Relationship Id="rId1" Type="http://schemas.openxmlformats.org/officeDocument/2006/relationships/tags" Target="../tags/tag1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4.xml"/><Relationship Id="rId1" Type="http://schemas.openxmlformats.org/officeDocument/2006/relationships/tags" Target="../tags/tag1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509249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65407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798650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802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50048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0540886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72029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6885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6105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93078434"/>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0715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6617343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976850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223561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1435965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163041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8341598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9846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68779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9204183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224947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74533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200363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6184070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094164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73674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86131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98271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3632712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66979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35510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19424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7659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26743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1497632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4862344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447542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591711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30882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65471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5349026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3394026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91654134"/>
      </p:ext>
    </p:extLst>
  </p:cSld>
  <p:clrMapOvr>
    <a:masterClrMapping/>
  </p:clrMapOvr>
  <p:hf sldNum="0" hdr="0" dt="0"/>
  <p:extLst mod="1">
    <p:ext uri="{DCECCB84-F9BA-43D5-87BE-67443E8EF086}">
      <p15:sldGuideLst xmlns:p15="http://schemas.microsoft.com/office/powerpoint/2012/main">
        <p15:guide id="4294967295" pos="721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02444129"/>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smtClean="0"/>
              <a:t>8/11/2016</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4082911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3695420084"/>
      </p:ext>
    </p:extLst>
  </p:cSld>
  <p:clrMapOvr>
    <a:masterClrMapping/>
  </p:clrMapOvr>
  <p:hf sldNum="0" hdr="0" dt="0"/>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5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550162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48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30952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5329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15110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40418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defTabSz="685800">
              <a:lnSpc>
                <a:spcPct val="85000"/>
              </a:lnSpc>
              <a:defRPr/>
            </a:pPr>
            <a:r>
              <a:rPr lang="en-US" sz="6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p:nvSpPr>
        <p:spPr>
          <a:xfrm>
            <a:off x="2558534" y="6555758"/>
            <a:ext cx="1667765"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17854567"/>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p:nvSpPr>
        <p:spPr>
          <a:xfrm>
            <a:off x="305992" y="6555971"/>
            <a:ext cx="2121755" cy="219456"/>
          </a:xfrm>
          <a:prstGeom prst="rect">
            <a:avLst/>
          </a:prstGeom>
        </p:spPr>
        <p:txBody>
          <a:bodyPr wrap="square" lIns="0" tIns="0" rIns="0" bIns="0" anchor="ctr" anchorCtr="0">
            <a:noAutofit/>
          </a:bodyPr>
          <a:lstStyle/>
          <a:p>
            <a:pPr defTabSz="685800">
              <a:lnSpc>
                <a:spcPct val="85000"/>
              </a:lnSpc>
              <a:defRPr/>
            </a:pPr>
            <a:r>
              <a:rPr lang="en-US" sz="6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2558534" y="6555758"/>
            <a:ext cx="1667765"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9778631"/>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323795088"/>
      </p:ext>
    </p:extLst>
  </p:cSld>
  <p:clrMapOvr>
    <a:masterClrMapping/>
  </p:clrMapOvr>
  <p:timing>
    <p:tnLst>
      <p:par>
        <p:cTn id="1" dur="indefinite" restart="never" nodeType="tmRoot"/>
      </p:par>
    </p:tnLst>
  </p:timing>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3602882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2"/>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7515172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35204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8547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7547540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1138792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21756"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7202688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sv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image" Target="NULL"/><Relationship Id="rId2" Type="http://schemas.openxmlformats.org/officeDocument/2006/relationships/slideLayout" Target="../slideLayouts/slideLayout49.xml"/><Relationship Id="rId16" Type="http://schemas.openxmlformats.org/officeDocument/2006/relationships/image" Target="../media/image32.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4.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1">
            <a:extLst>
              <a:ext uri="{96DAC541-7B7A-43D3-8B79-37D633B846F1}">
                <asvg:svgBlip xmlns="" xmlns:asvg="http://schemas.microsoft.com/office/drawing/2016/SVG/main" r:embed="rId12"/>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7948550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805" r:id="rId5"/>
    <p:sldLayoutId id="2147483806" r:id="rId6"/>
    <p:sldLayoutId id="2147483807" r:id="rId7"/>
    <p:sldLayoutId id="2147483808" r:id="rId8"/>
    <p:sldLayoutId id="2147483809" r:id="rId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3929508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34575494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6">
            <a:extLst>
              <a:ext uri="{96DAC541-7B7A-43D3-8B79-37D633B846F1}">
                <asvg:svgBlip xmlns:asvg="http://schemas.microsoft.com/office/drawing/2016/SVG/main" xmlns="" r:embed="rId1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5739266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Lst>
  <p:hf sldNum="0" hdr="0" dt="0"/>
  <p:txStyles>
    <p:titleStyle>
      <a:lvl1pPr algn="l" defTabSz="685800" rtl="0" eaLnBrk="1" latinLnBrk="0" hangingPunct="1">
        <a:lnSpc>
          <a:spcPct val="90000"/>
        </a:lnSpc>
        <a:spcBef>
          <a:spcPct val="0"/>
        </a:spcBef>
        <a:buNone/>
        <a:defRPr lang="pt-PT"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8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hyperlink" Target="http://docs.oracle.com/javaee/7/api/javax/persistenc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www.objectdb.com/java/jpa/"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852936"/>
            <a:ext cx="5778177" cy="792237"/>
          </a:xfrm>
        </p:spPr>
        <p:txBody>
          <a:bodyPr>
            <a:normAutofit/>
          </a:bodyPr>
          <a:lstStyle/>
          <a:p>
            <a:r>
              <a:rPr lang="en-US" sz="3200" dirty="0" smtClean="0"/>
              <a:t>JPA With Hibernate 3.0</a:t>
            </a:r>
            <a:endParaRPr lang="en-US" sz="3200" dirty="0"/>
          </a:p>
        </p:txBody>
      </p:sp>
      <p:sp>
        <p:nvSpPr>
          <p:cNvPr id="12" name="Subtitle 11"/>
          <p:cNvSpPr>
            <a:spLocks noGrp="1"/>
          </p:cNvSpPr>
          <p:nvPr>
            <p:ph type="subTitle" idx="1"/>
          </p:nvPr>
        </p:nvSpPr>
        <p:spPr>
          <a:xfrm>
            <a:off x="305991" y="3932560"/>
            <a:ext cx="6679271" cy="1223963"/>
          </a:xfrm>
        </p:spPr>
        <p:txBody>
          <a:bodyPr>
            <a:normAutofit/>
          </a:bodyPr>
          <a:lstStyle/>
          <a:p>
            <a:pPr algn="l"/>
            <a:r>
              <a:rPr lang="en-US" sz="2000" dirty="0" smtClean="0">
                <a:solidFill>
                  <a:schemeClr val="accent2">
                    <a:lumMod val="75000"/>
                  </a:schemeClr>
                </a:solidFill>
              </a:rPr>
              <a:t> </a:t>
            </a:r>
            <a:endParaRPr lang="en-US" sz="2000" dirty="0" smtClean="0">
              <a:solidFill>
                <a:schemeClr val="accent2">
                  <a:lumMod val="75000"/>
                </a:schemeClr>
              </a:solidFill>
            </a:endParaRPr>
          </a:p>
          <a:p>
            <a:pPr algn="l"/>
            <a:r>
              <a:rPr lang="en-US" sz="2000" dirty="0" smtClean="0">
                <a:solidFill>
                  <a:schemeClr val="accent2">
                    <a:lumMod val="75000"/>
                  </a:schemeClr>
                </a:solidFill>
              </a:rPr>
              <a:t>Lesson 00</a:t>
            </a:r>
            <a:endParaRPr lang="en-US" sz="2000" dirty="0">
              <a:solidFill>
                <a:schemeClr val="accent2">
                  <a:lumMod val="75000"/>
                </a:schemeClr>
              </a:solidFill>
            </a:endParaRPr>
          </a:p>
        </p:txBody>
      </p:sp>
    </p:spTree>
    <p:extLst>
      <p:ext uri="{BB962C8B-B14F-4D97-AF65-F5344CB8AC3E}">
        <p14:creationId xmlns:p14="http://schemas.microsoft.com/office/powerpoint/2010/main" val="5576745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References</a:t>
            </a:r>
            <a:endParaRPr lang="en-US" sz="2400" dirty="0"/>
          </a:p>
        </p:txBody>
      </p:sp>
      <p:sp>
        <p:nvSpPr>
          <p:cNvPr id="2" name="Content Placeholder 1"/>
          <p:cNvSpPr>
            <a:spLocks noGrp="1"/>
          </p:cNvSpPr>
          <p:nvPr>
            <p:ph idx="1"/>
          </p:nvPr>
        </p:nvSpPr>
        <p:spPr/>
        <p:txBody>
          <a:bodyPr/>
          <a:lstStyle/>
          <a:p>
            <a:r>
              <a:rPr lang="en-US" dirty="0" smtClean="0">
                <a:hlinkClick r:id="rId3"/>
              </a:rPr>
              <a:t>Reference URLs:</a:t>
            </a:r>
          </a:p>
          <a:p>
            <a:pPr lvl="1"/>
            <a:r>
              <a:rPr lang="en-US" dirty="0" smtClean="0">
                <a:hlinkClick r:id="rId3"/>
              </a:rPr>
              <a:t>http</a:t>
            </a:r>
            <a:r>
              <a:rPr lang="en-US" dirty="0">
                <a:hlinkClick r:id="rId3"/>
              </a:rPr>
              <a:t>://</a:t>
            </a:r>
            <a:r>
              <a:rPr lang="en-US" dirty="0" smtClean="0">
                <a:hlinkClick r:id="rId3"/>
              </a:rPr>
              <a:t>docs.oracle.com/javaee/7/api/javax/persistence</a:t>
            </a:r>
            <a:endParaRPr lang="en-US" dirty="0" smtClean="0"/>
          </a:p>
          <a:p>
            <a:pPr lvl="1"/>
            <a:r>
              <a:rPr lang="en-US" dirty="0">
                <a:hlinkClick r:id="rId4"/>
              </a:rPr>
              <a:t>http://www.objectdb.com/java/jpa</a:t>
            </a:r>
            <a:r>
              <a:rPr lang="en-US" dirty="0" smtClean="0">
                <a:hlinkClick r:id="rId4"/>
              </a:rPr>
              <a:t>/</a:t>
            </a:r>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Next Step Courses (if applicable)</a:t>
            </a:r>
            <a:endParaRPr lang="en-US" sz="2400" dirty="0"/>
          </a:p>
        </p:txBody>
      </p:sp>
      <p:sp>
        <p:nvSpPr>
          <p:cNvPr id="2" name="Content Placeholder 1"/>
          <p:cNvSpPr>
            <a:spLocks noGrp="1"/>
          </p:cNvSpPr>
          <p:nvPr>
            <p:ph idx="1"/>
          </p:nvPr>
        </p:nvSpPr>
        <p:spPr/>
        <p:txBody>
          <a:bodyPr/>
          <a:lstStyle/>
          <a:p>
            <a:r>
              <a:rPr lang="en-US" dirty="0" smtClean="0"/>
              <a:t>Integration of JPA with existing frameworks like Spring or Struts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Document History</a:t>
            </a:r>
            <a:endParaRPr lang="en-US" sz="2400" dirty="0"/>
          </a:p>
        </p:txBody>
      </p:sp>
      <p:graphicFrame>
        <p:nvGraphicFramePr>
          <p:cNvPr id="5" name="Group 53"/>
          <p:cNvGraphicFramePr>
            <a:graphicFrameLocks noGrp="1"/>
          </p:cNvGraphicFramePr>
          <p:nvPr>
            <p:ph idx="1"/>
            <p:extLst>
              <p:ext uri="{D42A27DB-BD31-4B8C-83A1-F6EECF244321}">
                <p14:modId xmlns:p14="http://schemas.microsoft.com/office/powerpoint/2010/main" val="3994235445"/>
              </p:ext>
            </p:extLst>
          </p:nvPr>
        </p:nvGraphicFramePr>
        <p:xfrm>
          <a:off x="457200" y="1765176"/>
          <a:ext cx="8229600" cy="914400"/>
        </p:xfrm>
        <a:graphic>
          <a:graphicData uri="http://schemas.openxmlformats.org/drawingml/2006/table">
            <a:tbl>
              <a:tblPr/>
              <a:tblGrid>
                <a:gridCol w="1028700"/>
                <a:gridCol w="1485900"/>
                <a:gridCol w="1752600"/>
                <a:gridCol w="1676400"/>
                <a:gridCol w="2286000"/>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Course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Software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Developer / SME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Change Record Remarks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25/04/2016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JPA 2.1/ Hibernate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Vinod Satpute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j-lt"/>
                        </a:rPr>
                        <a:t>New course created for ELTP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sz="quarter" idx="11"/>
          </p:nvPr>
        </p:nvSpPr>
        <p:spPr/>
        <p:txBody>
          <a:bodyPr/>
          <a:lstStyle/>
          <a:p>
            <a:r>
              <a:rPr lang="en-US" smtClean="0"/>
              <a:t>Capgemini Internal</a:t>
            </a:r>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Goals and Non Goals</a:t>
            </a:r>
          </a:p>
        </p:txBody>
      </p:sp>
      <p:sp>
        <p:nvSpPr>
          <p:cNvPr id="4" name="Content Placeholder 3"/>
          <p:cNvSpPr>
            <a:spLocks noGrp="1"/>
          </p:cNvSpPr>
          <p:nvPr>
            <p:ph idx="1"/>
          </p:nvPr>
        </p:nvSpPr>
        <p:spPr/>
        <p:txBody>
          <a:bodyPr/>
          <a:lstStyle/>
          <a:p>
            <a:r>
              <a:rPr lang="en-US" dirty="0"/>
              <a:t>Course Goals</a:t>
            </a:r>
          </a:p>
          <a:p>
            <a:pPr lvl="1"/>
            <a:r>
              <a:rPr lang="en-US" dirty="0"/>
              <a:t>Understanding Object Relation Mapping</a:t>
            </a:r>
          </a:p>
          <a:p>
            <a:pPr lvl="1"/>
            <a:r>
              <a:rPr lang="en-US" dirty="0"/>
              <a:t>Learning JPA API</a:t>
            </a:r>
          </a:p>
          <a:p>
            <a:pPr lvl="1"/>
            <a:r>
              <a:rPr lang="en-US" dirty="0"/>
              <a:t>Associations and Mapping </a:t>
            </a:r>
          </a:p>
          <a:p>
            <a:pPr lvl="1"/>
            <a:r>
              <a:rPr lang="en-US" dirty="0"/>
              <a:t>JPQL</a:t>
            </a:r>
          </a:p>
          <a:p>
            <a:endParaRPr lang="en-US" dirty="0"/>
          </a:p>
          <a:p>
            <a:r>
              <a:rPr lang="en-US" dirty="0"/>
              <a:t>Course Non Goals </a:t>
            </a:r>
          </a:p>
          <a:p>
            <a:pPr lvl="1"/>
            <a:r>
              <a:rPr lang="en-US" dirty="0"/>
              <a:t>JPA integration with existing frameworks like spring or struts</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Pre-requisites</a:t>
            </a:r>
            <a:endParaRPr lang="en-US" sz="2400" dirty="0"/>
          </a:p>
        </p:txBody>
      </p:sp>
      <p:sp>
        <p:nvSpPr>
          <p:cNvPr id="2" name="Content Placeholder 1"/>
          <p:cNvSpPr>
            <a:spLocks noGrp="1"/>
          </p:cNvSpPr>
          <p:nvPr>
            <p:ph idx="1"/>
          </p:nvPr>
        </p:nvSpPr>
        <p:spPr/>
        <p:txBody>
          <a:bodyPr/>
          <a:lstStyle/>
          <a:p>
            <a:r>
              <a:rPr lang="en-US" dirty="0"/>
              <a:t>Object Oriented Programming - Java</a:t>
            </a:r>
          </a:p>
          <a:p>
            <a:r>
              <a:rPr lang="en-US" dirty="0" smtClean="0"/>
              <a:t>RDBMS/SQL</a:t>
            </a:r>
            <a:endParaRPr lang="en-US" dirty="0"/>
          </a:p>
          <a:p>
            <a:r>
              <a:rPr lang="en-US" dirty="0"/>
              <a:t>XML</a:t>
            </a:r>
          </a:p>
          <a:p>
            <a:r>
              <a:rPr lang="en-US" dirty="0"/>
              <a:t>Annotations</a:t>
            </a:r>
          </a:p>
        </p:txBody>
      </p:sp>
      <p:sp>
        <p:nvSpPr>
          <p:cNvPr id="4" name="Footer Placeholder 3"/>
          <p:cNvSpPr>
            <a:spLocks noGrp="1"/>
          </p:cNvSpPr>
          <p:nvPr>
            <p:ph type="ftr" sz="quarter" idx="11"/>
          </p:nvPr>
        </p:nvSpPr>
        <p:spPr/>
        <p:txBody>
          <a:bodyPr/>
          <a:lstStyle/>
          <a:p>
            <a:r>
              <a:rPr lang="en-US" smtClean="0"/>
              <a:t>Capgemini Internal</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Intended Audience</a:t>
            </a:r>
            <a:endParaRPr lang="en-US" sz="2400" dirty="0"/>
          </a:p>
        </p:txBody>
      </p:sp>
      <p:sp>
        <p:nvSpPr>
          <p:cNvPr id="2" name="Content Placeholder 1"/>
          <p:cNvSpPr>
            <a:spLocks noGrp="1"/>
          </p:cNvSpPr>
          <p:nvPr>
            <p:ph idx="1"/>
          </p:nvPr>
        </p:nvSpPr>
        <p:spPr/>
        <p:txBody>
          <a:bodyPr/>
          <a:lstStyle/>
          <a:p>
            <a:r>
              <a:rPr lang="en-US" dirty="0"/>
              <a:t>Java Developers</a:t>
            </a:r>
          </a:p>
          <a:p>
            <a:r>
              <a:rPr lang="en-US" dirty="0"/>
              <a:t>Web Application Developers/Programmers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Day Wise Schedule</a:t>
            </a:r>
            <a:endParaRPr lang="en-US" sz="2400" dirty="0"/>
          </a:p>
        </p:txBody>
      </p:sp>
      <p:sp>
        <p:nvSpPr>
          <p:cNvPr id="2" name="Content Placeholder 1"/>
          <p:cNvSpPr>
            <a:spLocks noGrp="1"/>
          </p:cNvSpPr>
          <p:nvPr>
            <p:ph idx="1"/>
          </p:nvPr>
        </p:nvSpPr>
        <p:spPr/>
        <p:txBody>
          <a:bodyPr/>
          <a:lstStyle/>
          <a:p>
            <a:r>
              <a:rPr lang="en-US" dirty="0"/>
              <a:t>Day </a:t>
            </a:r>
            <a:r>
              <a:rPr lang="en-US" dirty="0" smtClean="0"/>
              <a:t>1</a:t>
            </a:r>
          </a:p>
          <a:p>
            <a:pPr lvl="1"/>
            <a:r>
              <a:rPr lang="en-US" dirty="0"/>
              <a:t>Lesson 1:  JDBC </a:t>
            </a:r>
          </a:p>
          <a:p>
            <a:pPr lvl="1"/>
            <a:r>
              <a:rPr lang="en-US" dirty="0"/>
              <a:t>Lesson 2: Introduction to ORM and its need</a:t>
            </a:r>
          </a:p>
          <a:p>
            <a:pPr marL="174625" lvl="1" indent="0">
              <a:buNone/>
            </a:pPr>
            <a:endParaRPr lang="en-US" dirty="0" smtClean="0"/>
          </a:p>
          <a:p>
            <a:r>
              <a:rPr lang="en-US" sz="2200" dirty="0" smtClean="0"/>
              <a:t>Day 2 </a:t>
            </a:r>
            <a:endParaRPr lang="en-US" sz="2200" dirty="0"/>
          </a:p>
          <a:p>
            <a:pPr lvl="1"/>
            <a:r>
              <a:rPr lang="en-US" dirty="0"/>
              <a:t>Lesson 3</a:t>
            </a:r>
            <a:r>
              <a:rPr lang="en-US" dirty="0" smtClean="0"/>
              <a:t>: </a:t>
            </a:r>
            <a:r>
              <a:rPr lang="en-US" dirty="0"/>
              <a:t>The Persistence Life Cycle </a:t>
            </a:r>
          </a:p>
          <a:p>
            <a:pPr lvl="1"/>
            <a:r>
              <a:rPr lang="en-US" dirty="0"/>
              <a:t>Lesson </a:t>
            </a:r>
            <a:r>
              <a:rPr lang="en-US" dirty="0" smtClean="0"/>
              <a:t>4:  </a:t>
            </a:r>
            <a:r>
              <a:rPr lang="en-US" dirty="0"/>
              <a:t>Java persistence API (JPA)</a:t>
            </a:r>
          </a:p>
          <a:p>
            <a:pPr marL="0" indent="0">
              <a:buNone/>
            </a:pPr>
            <a:endParaRPr lang="en-US" dirty="0"/>
          </a:p>
          <a:p>
            <a:r>
              <a:rPr lang="en-US" dirty="0"/>
              <a:t>Day </a:t>
            </a:r>
            <a:r>
              <a:rPr lang="en-US" dirty="0" smtClean="0"/>
              <a:t>3</a:t>
            </a:r>
            <a:endParaRPr lang="en-US" dirty="0"/>
          </a:p>
          <a:p>
            <a:pPr lvl="1"/>
            <a:r>
              <a:rPr lang="en-US" dirty="0"/>
              <a:t>Lesson </a:t>
            </a:r>
            <a:r>
              <a:rPr lang="en-US" dirty="0" smtClean="0"/>
              <a:t>5: JPA Queries</a:t>
            </a:r>
            <a:endParaRPr lang="en-US" dirty="0"/>
          </a:p>
          <a:p>
            <a:pPr lvl="1"/>
            <a:r>
              <a:rPr lang="en-US" dirty="0"/>
              <a:t>Lesson 6</a:t>
            </a:r>
            <a:r>
              <a:rPr lang="en-US" dirty="0" smtClean="0"/>
              <a:t>: </a:t>
            </a:r>
            <a:r>
              <a:rPr lang="en-US" dirty="0"/>
              <a:t>Association and Mapping </a:t>
            </a:r>
          </a:p>
        </p:txBody>
      </p:sp>
      <p:sp>
        <p:nvSpPr>
          <p:cNvPr id="4" name="Footer Placeholder 3"/>
          <p:cNvSpPr>
            <a:spLocks noGrp="1"/>
          </p:cNvSpPr>
          <p:nvPr>
            <p:ph type="ftr" sz="quarter" idx="11"/>
          </p:nvPr>
        </p:nvSpPr>
        <p:spPr/>
        <p:txBody>
          <a:bodyPr/>
          <a:lstStyle/>
          <a:p>
            <a:r>
              <a:rPr lang="en-US" smtClean="0"/>
              <a:t>Capgemini Internal</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p:txBody>
          <a:bodyPr>
            <a:normAutofit/>
          </a:bodyPr>
          <a:lstStyle/>
          <a:p>
            <a:r>
              <a:rPr lang="en-US" dirty="0" smtClean="0"/>
              <a:t>Lesson 1 :JDBC </a:t>
            </a:r>
          </a:p>
          <a:p>
            <a:pPr lvl="1"/>
            <a:r>
              <a:rPr lang="en-US" dirty="0" smtClean="0"/>
              <a:t>1.1 :JDBC Introduction</a:t>
            </a:r>
          </a:p>
          <a:p>
            <a:pPr lvl="1"/>
            <a:r>
              <a:rPr lang="en-US" dirty="0" smtClean="0"/>
              <a:t>1.2 :Database Connectivity Architecture</a:t>
            </a:r>
          </a:p>
          <a:p>
            <a:pPr lvl="1"/>
            <a:r>
              <a:rPr lang="en-US" dirty="0" smtClean="0"/>
              <a:t>1.3: JDBC API’s</a:t>
            </a:r>
          </a:p>
          <a:p>
            <a:pPr lvl="1"/>
            <a:r>
              <a:rPr lang="en-US" dirty="0" smtClean="0"/>
              <a:t>1.4 :Database Access Steps</a:t>
            </a:r>
          </a:p>
          <a:p>
            <a:pPr lvl="1"/>
            <a:r>
              <a:rPr lang="en-US" dirty="0" smtClean="0"/>
              <a:t>1.5: Transaction</a:t>
            </a:r>
          </a:p>
          <a:p>
            <a:pPr lvl="1"/>
            <a:r>
              <a:rPr lang="en-US" dirty="0" smtClean="0"/>
              <a:t>1.6: Connection Pooling</a:t>
            </a:r>
          </a:p>
          <a:p>
            <a:pPr lvl="1"/>
            <a:r>
              <a:rPr lang="en-US" dirty="0" smtClean="0"/>
              <a:t>1.7: DAO Design Pattern</a:t>
            </a:r>
          </a:p>
          <a:p>
            <a:pPr lvl="1"/>
            <a:r>
              <a:rPr lang="en-US" dirty="0" smtClean="0"/>
              <a:t>1.8 :Best Practices</a:t>
            </a:r>
          </a:p>
          <a:p>
            <a:pPr lvl="1"/>
            <a:endParaRPr lang="en-US" dirty="0" smtClean="0"/>
          </a:p>
          <a:p>
            <a:r>
              <a:rPr lang="en-US" dirty="0" smtClean="0"/>
              <a:t>Lesson </a:t>
            </a:r>
            <a:r>
              <a:rPr lang="en-US" dirty="0"/>
              <a:t>2</a:t>
            </a:r>
            <a:r>
              <a:rPr lang="en-US" dirty="0" smtClean="0"/>
              <a:t>: </a:t>
            </a:r>
            <a:r>
              <a:rPr lang="en-US" dirty="0"/>
              <a:t>Introduction to ORM and its need</a:t>
            </a:r>
          </a:p>
          <a:p>
            <a:pPr lvl="1"/>
            <a:r>
              <a:rPr lang="en-US" dirty="0"/>
              <a:t>2</a:t>
            </a:r>
            <a:r>
              <a:rPr lang="en-US" dirty="0" smtClean="0"/>
              <a:t>.1. Persistence </a:t>
            </a:r>
            <a:r>
              <a:rPr lang="en-US" dirty="0"/>
              <a:t>and its need</a:t>
            </a:r>
          </a:p>
          <a:p>
            <a:pPr lvl="1"/>
            <a:r>
              <a:rPr lang="en-US" dirty="0"/>
              <a:t>2</a:t>
            </a:r>
            <a:r>
              <a:rPr lang="en-US" dirty="0" smtClean="0"/>
              <a:t>.2. Object/Relation </a:t>
            </a:r>
            <a:r>
              <a:rPr lang="en-US" dirty="0"/>
              <a:t>Mapping</a:t>
            </a:r>
          </a:p>
          <a:p>
            <a:pPr lvl="1"/>
            <a:r>
              <a:rPr lang="en-US" dirty="0"/>
              <a:t>2</a:t>
            </a:r>
            <a:r>
              <a:rPr lang="en-US" dirty="0" smtClean="0"/>
              <a:t>.3. Object-relational </a:t>
            </a:r>
            <a:r>
              <a:rPr lang="en-US" dirty="0"/>
              <a:t>Impedance Mismatch</a:t>
            </a:r>
          </a:p>
          <a:p>
            <a:pPr lvl="1"/>
            <a:r>
              <a:rPr lang="en-US" dirty="0"/>
              <a:t>2</a:t>
            </a:r>
            <a:r>
              <a:rPr lang="en-US" dirty="0" smtClean="0"/>
              <a:t>.4. ORM </a:t>
            </a:r>
            <a:r>
              <a:rPr lang="en-US" dirty="0"/>
              <a:t>and its need</a:t>
            </a:r>
          </a:p>
          <a:p>
            <a:pPr lvl="1"/>
            <a:r>
              <a:rPr lang="en-US" dirty="0"/>
              <a:t>2</a:t>
            </a:r>
            <a:r>
              <a:rPr lang="en-US" dirty="0" smtClean="0"/>
              <a:t>.5. JPA </a:t>
            </a:r>
            <a:r>
              <a:rPr lang="en-US" dirty="0"/>
              <a:t>and its benefits</a:t>
            </a:r>
          </a:p>
          <a:p>
            <a:pPr marL="174625" lvl="1"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t>Capgemini Internal</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p:txBody>
          <a:bodyPr/>
          <a:lstStyle/>
          <a:p>
            <a:r>
              <a:rPr lang="en-US" dirty="0"/>
              <a:t>Lesson 3: </a:t>
            </a:r>
            <a:r>
              <a:rPr lang="en-US" dirty="0" smtClean="0"/>
              <a:t>The Persistence Life Cycle</a:t>
            </a:r>
            <a:endParaRPr lang="en-US" dirty="0"/>
          </a:p>
          <a:p>
            <a:pPr lvl="1"/>
            <a:r>
              <a:rPr lang="en-US" dirty="0" smtClean="0"/>
              <a:t>3.1.Introduction </a:t>
            </a:r>
            <a:endParaRPr lang="en-US" dirty="0"/>
          </a:p>
          <a:p>
            <a:pPr lvl="1"/>
            <a:r>
              <a:rPr lang="en-US" dirty="0" smtClean="0"/>
              <a:t>3.2.Life Cycle</a:t>
            </a:r>
            <a:endParaRPr lang="en-US" dirty="0"/>
          </a:p>
          <a:p>
            <a:pPr marL="174625" lvl="1" indent="0">
              <a:buNone/>
            </a:pPr>
            <a:endParaRPr lang="en-US" dirty="0" smtClean="0"/>
          </a:p>
          <a:p>
            <a:r>
              <a:rPr lang="en-US" dirty="0" smtClean="0"/>
              <a:t>Lesson 4</a:t>
            </a:r>
            <a:r>
              <a:rPr lang="en-US" dirty="0"/>
              <a:t>: </a:t>
            </a:r>
            <a:r>
              <a:rPr lang="en-US" dirty="0" smtClean="0"/>
              <a:t>Java Persistence API</a:t>
            </a:r>
            <a:endParaRPr lang="en-US" dirty="0"/>
          </a:p>
          <a:p>
            <a:pPr lvl="1"/>
            <a:r>
              <a:rPr lang="en-US" dirty="0" smtClean="0"/>
              <a:t>4.1</a:t>
            </a:r>
            <a:r>
              <a:rPr lang="en-US" dirty="0"/>
              <a:t>. </a:t>
            </a:r>
            <a:r>
              <a:rPr lang="en-US" smtClean="0"/>
              <a:t>Java Persistence </a:t>
            </a:r>
            <a:r>
              <a:rPr lang="en-US" dirty="0" smtClean="0"/>
              <a:t>API</a:t>
            </a:r>
            <a:endParaRPr lang="en-US" dirty="0"/>
          </a:p>
          <a:p>
            <a:pPr lvl="1"/>
            <a:r>
              <a:rPr lang="en-US" dirty="0" smtClean="0"/>
              <a:t>4.2. Working with JPA</a:t>
            </a:r>
            <a:endParaRPr lang="en-US" dirty="0"/>
          </a:p>
          <a:p>
            <a:pPr marL="174625" lvl="1" indent="0">
              <a:buNone/>
            </a:pPr>
            <a:endParaRPr lang="en-US" dirty="0" smtClean="0"/>
          </a:p>
        </p:txBody>
      </p:sp>
      <p:sp>
        <p:nvSpPr>
          <p:cNvPr id="4" name="Footer Placeholder 3"/>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1076603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p:txBody>
          <a:bodyPr/>
          <a:lstStyle/>
          <a:p>
            <a:r>
              <a:rPr lang="en-US" dirty="0"/>
              <a:t>Lesson </a:t>
            </a:r>
            <a:r>
              <a:rPr lang="en-US" dirty="0" smtClean="0"/>
              <a:t>5: JPA Queries</a:t>
            </a:r>
            <a:endParaRPr lang="en-US" dirty="0"/>
          </a:p>
          <a:p>
            <a:pPr lvl="1"/>
            <a:r>
              <a:rPr lang="en-US" dirty="0" smtClean="0"/>
              <a:t>5.1. JPQL</a:t>
            </a:r>
            <a:endParaRPr lang="en-US" dirty="0"/>
          </a:p>
          <a:p>
            <a:pPr lvl="1"/>
            <a:r>
              <a:rPr lang="en-US" dirty="0" smtClean="0"/>
              <a:t>5.2. Working with JPA Queries</a:t>
            </a:r>
          </a:p>
          <a:p>
            <a:pPr marL="174625" lvl="1" indent="0">
              <a:buNone/>
            </a:pPr>
            <a:endParaRPr lang="en-US" dirty="0" smtClean="0"/>
          </a:p>
          <a:p>
            <a:r>
              <a:rPr lang="en-US" dirty="0" smtClean="0"/>
              <a:t>Lesson 6: Association and Mapping</a:t>
            </a:r>
            <a:endParaRPr lang="en-US" dirty="0"/>
          </a:p>
          <a:p>
            <a:pPr lvl="1"/>
            <a:r>
              <a:rPr lang="en-US" dirty="0"/>
              <a:t>6</a:t>
            </a:r>
            <a:r>
              <a:rPr lang="en-US" dirty="0" smtClean="0"/>
              <a:t>.1</a:t>
            </a:r>
            <a:r>
              <a:rPr lang="en-US" dirty="0"/>
              <a:t>. </a:t>
            </a:r>
            <a:r>
              <a:rPr lang="en-US" dirty="0" smtClean="0"/>
              <a:t>Associations</a:t>
            </a:r>
            <a:endParaRPr lang="en-US" dirty="0"/>
          </a:p>
          <a:p>
            <a:pPr lvl="1"/>
            <a:r>
              <a:rPr lang="en-US" dirty="0"/>
              <a:t>6</a:t>
            </a:r>
            <a:r>
              <a:rPr lang="en-US" dirty="0" smtClean="0"/>
              <a:t>.2. Inheritance</a:t>
            </a:r>
            <a:endParaRPr lang="en-US" dirty="0"/>
          </a:p>
          <a:p>
            <a:pPr marL="174625" lvl="1" indent="0">
              <a:buNone/>
            </a:pPr>
            <a:endParaRPr lang="en-US" dirty="0" smtClean="0"/>
          </a:p>
        </p:txBody>
      </p:sp>
      <p:sp>
        <p:nvSpPr>
          <p:cNvPr id="4" name="Footer Placeholder 3"/>
          <p:cNvSpPr>
            <a:spLocks noGrp="1"/>
          </p:cNvSpPr>
          <p:nvPr>
            <p:ph type="ftr" sz="quarter" idx="11"/>
          </p:nvPr>
        </p:nvSpPr>
        <p:spPr/>
        <p:txBody>
          <a:bodyPr/>
          <a:lstStyle/>
          <a:p>
            <a:r>
              <a:rPr lang="en-US" smtClean="0"/>
              <a:t>Capgemini Internal</a:t>
            </a:r>
            <a:endParaRPr lang="en-US"/>
          </a:p>
        </p:txBody>
      </p:sp>
    </p:spTree>
    <p:extLst>
      <p:ext uri="{BB962C8B-B14F-4D97-AF65-F5344CB8AC3E}">
        <p14:creationId xmlns:p14="http://schemas.microsoft.com/office/powerpoint/2010/main" val="33578800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format [Read-Only]" id="{3F39FC77-78A4-42E0-8877-CB89A3A885F5}" vid="{863634A9-CC01-474D-9CF3-F3EB4EAFF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3492A-CAF6-4C33-A619-100B8B2A2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E6D7665F-8C87-49F1-94B0-6D13FB5E1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1614</TotalTime>
  <Words>358</Words>
  <Application>Microsoft Office PowerPoint</Application>
  <PresentationFormat>On-screen Show (4:3)</PresentationFormat>
  <Paragraphs>98</Paragraphs>
  <Slides>11</Slides>
  <Notes>11</Notes>
  <HiddenSlides>1</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1" baseType="lpstr">
      <vt:lpstr>Arial</vt:lpstr>
      <vt:lpstr>Calibri</vt:lpstr>
      <vt:lpstr>Georgia</vt:lpstr>
      <vt:lpstr>Verdana</vt:lpstr>
      <vt:lpstr>Wingdings</vt:lpstr>
      <vt:lpstr>1_Section slides</vt:lpstr>
      <vt:lpstr>Content Layouts</vt:lpstr>
      <vt:lpstr>Content and Image Layouts</vt:lpstr>
      <vt:lpstr>Section slides</vt:lpstr>
      <vt:lpstr>think-cell Slide</vt:lpstr>
      <vt:lpstr>JPA With Hibernate 3.0</vt:lpstr>
      <vt:lpstr>Document History</vt:lpstr>
      <vt:lpstr>Course Goals and Non Goals</vt:lpstr>
      <vt:lpstr>Pre-requisites</vt:lpstr>
      <vt:lpstr>Intended Audience</vt:lpstr>
      <vt:lpstr>Day Wise Schedule</vt:lpstr>
      <vt:lpstr>Table of Contents</vt:lpstr>
      <vt:lpstr>Table of Contents</vt:lpstr>
      <vt:lpstr>Table of Contents</vt:lpstr>
      <vt:lpstr>References</vt:lpstr>
      <vt:lpstr>Next Step Courses (if applicable)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Naik, Yogini</cp:lastModifiedBy>
  <cp:revision>117</cp:revision>
  <dcterms:created xsi:type="dcterms:W3CDTF">2014-04-28T11:21:39Z</dcterms:created>
  <dcterms:modified xsi:type="dcterms:W3CDTF">2018-03-26T11:25:28Z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